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8" name="Body Level One…"/>
          <p:cNvSpPr txBox="1"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/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/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Hello@QualityAlert.io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54;p13"/>
          <p:cNvSpPr/>
          <p:nvPr/>
        </p:nvSpPr>
        <p:spPr>
          <a:xfrm>
            <a:off x="56700" y="2004974"/>
            <a:ext cx="9030600" cy="2254501"/>
          </a:xfrm>
          <a:prstGeom prst="rect">
            <a:avLst/>
          </a:prstGeom>
          <a:ln>
            <a:solidFill>
              <a:srgbClr val="999999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10" name="Google Shape;56;p13"/>
          <p:cNvSpPr txBox="1"/>
          <p:nvPr/>
        </p:nvSpPr>
        <p:spPr>
          <a:xfrm>
            <a:off x="0" y="-55676"/>
            <a:ext cx="2820000" cy="52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2400"/>
            </a:lvl1pPr>
          </a:lstStyle>
          <a:p>
            <a:pPr/>
            <a:r>
              <a:t>Quality Alert</a:t>
            </a:r>
          </a:p>
        </p:txBody>
      </p:sp>
      <p:graphicFrame>
        <p:nvGraphicFramePr>
          <p:cNvPr id="111" name="Google Shape;57;p13"/>
          <p:cNvGraphicFramePr/>
          <p:nvPr/>
        </p:nvGraphicFramePr>
        <p:xfrm>
          <a:off x="45199" y="465000"/>
          <a:ext cx="9030601" cy="14654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61325"/>
                <a:gridCol w="1088475"/>
                <a:gridCol w="489224"/>
                <a:gridCol w="405675"/>
                <a:gridCol w="2070525"/>
                <a:gridCol w="1217700"/>
                <a:gridCol w="1397200"/>
                <a:gridCol w="800475"/>
              </a:tblGrid>
              <a:tr h="2267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Part Number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900"/>
                        <a:t>Rev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Description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Reoccurring Issue?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  <a:tr h="2551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Supplier Part Number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900"/>
                        <a:t>Rev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Description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Manufacturing Plants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  <a:tr h="2451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Supplier</a:t>
                      </a:r>
                    </a:p>
                  </a:txBody>
                  <a:tcPr marL="0" marR="0" marT="0" marB="0" anchor="ctr" anchorCtr="0" horzOverflow="overflow"/>
                </a:tc>
                <a:tc gridSpan="3"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Lot Size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Tracking# (CAPA)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  <a:tr h="2697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Defect Lot/Serial Number</a:t>
                      </a:r>
                    </a:p>
                  </a:txBody>
                  <a:tcPr marL="0" marR="0" marT="0" marB="0" anchor="ctr" anchorCtr="0" horzOverflow="overflow">
                    <a:lnB>
                      <a:solidFill>
                        <a:srgbClr val="999999"/>
                      </a:solidFill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Defects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Date Concern Found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  <a:tr h="2323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Location of Finding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999999"/>
                      </a:solidFill>
                    </a:lnL>
                    <a:lnR>
                      <a:solidFill>
                        <a:srgbClr val="999999"/>
                      </a:solidFill>
                    </a:lnR>
                    <a:lnT>
                      <a:solidFill>
                        <a:srgbClr val="999999"/>
                      </a:solidFill>
                    </a:lnT>
                    <a:lnB>
                      <a:solidFill>
                        <a:srgbClr val="999999"/>
                      </a:solidFill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lnL>
                      <a:solidFill>
                        <a:srgbClr val="999999"/>
                      </a:solidFill>
                    </a:lnL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Similar Products/Stations Affected</a:t>
                      </a:r>
                    </a:p>
                  </a:txBody>
                  <a:tcPr marL="0" marR="0" marT="0" marB="0" anchor="ctr" anchorCtr="0" horzOverflow="overflow"/>
                </a:tc>
                <a:tc gridSpan="3"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363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Defect Codes</a:t>
                      </a:r>
                    </a:p>
                  </a:txBody>
                  <a:tcPr marL="0" marR="0" marT="0" marB="0" anchor="ctr" anchorCtr="0" horzOverflow="overflow">
                    <a:lnT>
                      <a:solidFill>
                        <a:srgbClr val="999999"/>
                      </a:solidFill>
                    </a:lnT>
                  </a:tcPr>
                </a:tc>
                <a:tc gridSpan="7"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12" name="Google Shape;58;p13"/>
          <p:cNvGraphicFramePr/>
          <p:nvPr/>
        </p:nvGraphicFramePr>
        <p:xfrm>
          <a:off x="45175" y="4327163"/>
          <a:ext cx="9030651" cy="7270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66700"/>
                <a:gridCol w="3286425"/>
                <a:gridCol w="853950"/>
                <a:gridCol w="1031925"/>
                <a:gridCol w="872124"/>
                <a:gridCol w="919525"/>
              </a:tblGrid>
              <a:tr h="2267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Concern Description</a:t>
                      </a:r>
                    </a:p>
                  </a:txBody>
                  <a:tcPr marL="0" marR="0" marT="0" marB="0" anchor="ctr" anchorCtr="0" horzOverflow="overflow"/>
                </a:tc>
                <a:tc gridSpan="5"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551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Immediate Action/Fast Response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QA#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Date Posted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  <a:tr h="2451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Rework Details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Alert Owner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Expiration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pSp>
        <p:nvGrpSpPr>
          <p:cNvPr id="115" name="Google Shape;59;p13"/>
          <p:cNvGrpSpPr/>
          <p:nvPr/>
        </p:nvGrpSpPr>
        <p:grpSpPr>
          <a:xfrm>
            <a:off x="396074" y="2835424"/>
            <a:ext cx="2653802" cy="794401"/>
            <a:chOff x="0" y="0"/>
            <a:chExt cx="2653800" cy="794400"/>
          </a:xfrm>
        </p:grpSpPr>
        <p:sp>
          <p:nvSpPr>
            <p:cNvPr id="113" name="Rectangle"/>
            <p:cNvSpPr/>
            <p:nvPr/>
          </p:nvSpPr>
          <p:spPr>
            <a:xfrm>
              <a:off x="-1" y="-1"/>
              <a:ext cx="2653802" cy="794402"/>
            </a:xfrm>
            <a:prstGeom prst="rect">
              <a:avLst/>
            </a:prstGeom>
            <a:solidFill>
              <a:srgbClr val="EEEEEE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</a:p>
          </p:txBody>
        </p:sp>
        <p:sp>
          <p:nvSpPr>
            <p:cNvPr id="114" name="Defect/NOK Image Here"/>
            <p:cNvSpPr txBox="1"/>
            <p:nvPr/>
          </p:nvSpPr>
          <p:spPr>
            <a:xfrm>
              <a:off x="-1" y="207083"/>
              <a:ext cx="2653802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/>
              <a:r>
                <a:t>Defect/NOK Image Here</a:t>
              </a:r>
            </a:p>
          </p:txBody>
        </p:sp>
      </p:grpSp>
      <p:grpSp>
        <p:nvGrpSpPr>
          <p:cNvPr id="118" name="Google Shape;60;p13"/>
          <p:cNvGrpSpPr/>
          <p:nvPr/>
        </p:nvGrpSpPr>
        <p:grpSpPr>
          <a:xfrm>
            <a:off x="3597362" y="2835424"/>
            <a:ext cx="2653801" cy="794401"/>
            <a:chOff x="0" y="0"/>
            <a:chExt cx="2653800" cy="794400"/>
          </a:xfrm>
        </p:grpSpPr>
        <p:sp>
          <p:nvSpPr>
            <p:cNvPr id="116" name="Rectangle"/>
            <p:cNvSpPr/>
            <p:nvPr/>
          </p:nvSpPr>
          <p:spPr>
            <a:xfrm>
              <a:off x="-1" y="-1"/>
              <a:ext cx="2653802" cy="794402"/>
            </a:xfrm>
            <a:prstGeom prst="rect">
              <a:avLst/>
            </a:prstGeom>
            <a:solidFill>
              <a:srgbClr val="EEEEEE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</a:p>
          </p:txBody>
        </p:sp>
        <p:sp>
          <p:nvSpPr>
            <p:cNvPr id="117" name="Conforming/OK Image Here"/>
            <p:cNvSpPr txBox="1"/>
            <p:nvPr/>
          </p:nvSpPr>
          <p:spPr>
            <a:xfrm>
              <a:off x="-1" y="207083"/>
              <a:ext cx="2653802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/>
            </a:lstStyle>
            <a:p>
              <a:pPr/>
              <a:r>
                <a:t>Conforming/OK Image Here</a:t>
              </a:r>
            </a:p>
          </p:txBody>
        </p:sp>
      </p:grpSp>
      <p:grpSp>
        <p:nvGrpSpPr>
          <p:cNvPr id="121" name="Google Shape;61;p13"/>
          <p:cNvGrpSpPr/>
          <p:nvPr/>
        </p:nvGrpSpPr>
        <p:grpSpPr>
          <a:xfrm>
            <a:off x="6798674" y="2835424"/>
            <a:ext cx="1812001" cy="794401"/>
            <a:chOff x="0" y="0"/>
            <a:chExt cx="1812000" cy="794400"/>
          </a:xfrm>
        </p:grpSpPr>
        <p:sp>
          <p:nvSpPr>
            <p:cNvPr id="119" name="Rectangle"/>
            <p:cNvSpPr/>
            <p:nvPr/>
          </p:nvSpPr>
          <p:spPr>
            <a:xfrm>
              <a:off x="-1" y="-1"/>
              <a:ext cx="1812002" cy="794402"/>
            </a:xfrm>
            <a:prstGeom prst="rect">
              <a:avLst/>
            </a:prstGeom>
            <a:solidFill>
              <a:srgbClr val="EEEEEE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</a:p>
          </p:txBody>
        </p:sp>
        <p:sp>
          <p:nvSpPr>
            <p:cNvPr id="120" name="(Optional)…"/>
            <p:cNvSpPr txBox="1"/>
            <p:nvPr/>
          </p:nvSpPr>
          <p:spPr>
            <a:xfrm>
              <a:off x="-1" y="3883"/>
              <a:ext cx="1812002" cy="7866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 algn="ctr"/>
              <a:r>
                <a:t>(Optional) </a:t>
              </a:r>
            </a:p>
            <a:p>
              <a:pPr algn="ctr"/>
              <a:r>
                <a:t>Box or Physical Part Certification Here </a:t>
              </a:r>
            </a:p>
          </p:txBody>
        </p:sp>
      </p:grpSp>
      <p:grpSp>
        <p:nvGrpSpPr>
          <p:cNvPr id="124" name="Google Shape;62;p13"/>
          <p:cNvGrpSpPr/>
          <p:nvPr/>
        </p:nvGrpSpPr>
        <p:grpSpPr>
          <a:xfrm>
            <a:off x="4282599" y="2106750"/>
            <a:ext cx="1115701" cy="465001"/>
            <a:chOff x="0" y="0"/>
            <a:chExt cx="1115700" cy="465000"/>
          </a:xfrm>
        </p:grpSpPr>
        <p:sp>
          <p:nvSpPr>
            <p:cNvPr id="122" name="Rectangle"/>
            <p:cNvSpPr/>
            <p:nvPr/>
          </p:nvSpPr>
          <p:spPr>
            <a:xfrm>
              <a:off x="-1" y="-1"/>
              <a:ext cx="1115702" cy="465002"/>
            </a:xfrm>
            <a:prstGeom prst="rect">
              <a:avLst/>
            </a:prstGeom>
            <a:solidFill>
              <a:srgbClr val="EEEEEE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123" name="Photo Area"/>
            <p:cNvSpPr txBox="1"/>
            <p:nvPr/>
          </p:nvSpPr>
          <p:spPr>
            <a:xfrm>
              <a:off x="-1" y="42383"/>
              <a:ext cx="1115702" cy="3802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/>
              <a:r>
                <a:t>Photo Area</a:t>
              </a:r>
            </a:p>
          </p:txBody>
        </p:sp>
      </p:grpSp>
      <p:sp>
        <p:nvSpPr>
          <p:cNvPr id="125" name="Google Shape;63;p13"/>
          <p:cNvSpPr txBox="1"/>
          <p:nvPr/>
        </p:nvSpPr>
        <p:spPr>
          <a:xfrm>
            <a:off x="6878125" y="14549"/>
            <a:ext cx="2217901" cy="45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solidFill>
                  <a:srgbClr val="999999"/>
                </a:solidFill>
              </a:defRPr>
            </a:pPr>
            <a:r>
              <a:t>QualityAlert.io REV A</a:t>
            </a:r>
          </a:p>
          <a:p>
            <a:pPr>
              <a:defRPr sz="1000">
                <a:solidFill>
                  <a:srgbClr val="999999"/>
                </a:solidFill>
              </a:defRPr>
            </a:pPr>
            <a:r>
              <a:t>Controlled Document #: XXXXXXX</a:t>
            </a:r>
          </a:p>
        </p:txBody>
      </p:sp>
      <p:sp>
        <p:nvSpPr>
          <p:cNvPr id="126" name="Google Shape;64;p13"/>
          <p:cNvSpPr/>
          <p:nvPr/>
        </p:nvSpPr>
        <p:spPr>
          <a:xfrm>
            <a:off x="4451049" y="3519549"/>
            <a:ext cx="778801" cy="230701"/>
          </a:xfrm>
          <a:prstGeom prst="line">
            <a:avLst/>
          </a:prstGeom>
          <a:ln w="38100">
            <a:solidFill>
              <a:srgbClr val="93C47D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7" name="Google Shape;65;p13"/>
          <p:cNvSpPr/>
          <p:nvPr/>
        </p:nvSpPr>
        <p:spPr>
          <a:xfrm>
            <a:off x="4451049" y="3710399"/>
            <a:ext cx="778801" cy="230701"/>
          </a:xfrm>
          <a:prstGeom prst="line">
            <a:avLst/>
          </a:prstGeom>
          <a:ln w="38100">
            <a:solidFill>
              <a:srgbClr val="93C47D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8" name="Google Shape;66;p13"/>
          <p:cNvSpPr/>
          <p:nvPr/>
        </p:nvSpPr>
        <p:spPr>
          <a:xfrm>
            <a:off x="4451049" y="3923362"/>
            <a:ext cx="778801" cy="230701"/>
          </a:xfrm>
          <a:prstGeom prst="line">
            <a:avLst/>
          </a:prstGeom>
          <a:ln w="38100">
            <a:solidFill>
              <a:srgbClr val="93C47D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9" name="Google Shape;67;p13"/>
          <p:cNvSpPr/>
          <p:nvPr/>
        </p:nvSpPr>
        <p:spPr>
          <a:xfrm>
            <a:off x="1382775" y="3519549"/>
            <a:ext cx="778801" cy="23070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0" name="Google Shape;68;p13"/>
          <p:cNvSpPr/>
          <p:nvPr/>
        </p:nvSpPr>
        <p:spPr>
          <a:xfrm>
            <a:off x="1333575" y="3750250"/>
            <a:ext cx="778801" cy="23070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1" name="Google Shape;69;p13"/>
          <p:cNvSpPr/>
          <p:nvPr/>
        </p:nvSpPr>
        <p:spPr>
          <a:xfrm>
            <a:off x="1275825" y="3923362"/>
            <a:ext cx="778801" cy="23070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32" name="Google Shape;70;p13"/>
          <p:cNvSpPr/>
          <p:nvPr/>
        </p:nvSpPr>
        <p:spPr>
          <a:xfrm>
            <a:off x="2265299" y="3594999"/>
            <a:ext cx="554701" cy="541201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3" name="Google Shape;71;p13"/>
          <p:cNvSpPr/>
          <p:nvPr/>
        </p:nvSpPr>
        <p:spPr>
          <a:xfrm>
            <a:off x="2379249" y="3707900"/>
            <a:ext cx="554701" cy="541201"/>
          </a:xfrm>
          <a:prstGeom prst="ellipse">
            <a:avLst/>
          </a:prstGeom>
          <a:ln w="381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" name="Google Shape;72;p13"/>
          <p:cNvSpPr/>
          <p:nvPr/>
        </p:nvSpPr>
        <p:spPr>
          <a:xfrm>
            <a:off x="5310099" y="3555150"/>
            <a:ext cx="554701" cy="541201"/>
          </a:xfrm>
          <a:prstGeom prst="ellipse">
            <a:avLst/>
          </a:prstGeom>
          <a:ln w="38100">
            <a:solidFill>
              <a:srgbClr val="93C47D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5" name="Google Shape;73;p13"/>
          <p:cNvSpPr/>
          <p:nvPr/>
        </p:nvSpPr>
        <p:spPr>
          <a:xfrm>
            <a:off x="5398299" y="3707900"/>
            <a:ext cx="554701" cy="541201"/>
          </a:xfrm>
          <a:prstGeom prst="ellipse">
            <a:avLst/>
          </a:prstGeom>
          <a:ln w="38100">
            <a:solidFill>
              <a:srgbClr val="93C47D"/>
            </a:solidFill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36" name="Logo Better.png" descr="Logo Bet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8099" y="28647"/>
            <a:ext cx="2457593" cy="42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78;p14"/>
          <p:cNvSpPr txBox="1"/>
          <p:nvPr/>
        </p:nvSpPr>
        <p:spPr>
          <a:xfrm>
            <a:off x="97574" y="97574"/>
            <a:ext cx="8962802" cy="5028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800"/>
            </a:pPr>
            <a:r>
              <a:t>Hey </a:t>
            </a:r>
            <a:r>
              <a:rPr u="sng"/>
              <a:t>Before</a:t>
            </a:r>
            <a:r>
              <a:t> You Delete This Page!</a:t>
            </a:r>
          </a:p>
          <a:p>
            <a:pPr/>
            <a:endParaRPr b="1" sz="1800"/>
          </a:p>
          <a:p>
            <a:pPr>
              <a:defRPr sz="1200" u="sng"/>
            </a:pPr>
            <a:r>
              <a:t>I was in your shoes before</a:t>
            </a:r>
            <a:r>
              <a:rPr u="none"/>
              <a:t>! </a:t>
            </a:r>
          </a:p>
          <a:p>
            <a:pPr/>
            <a:endParaRPr sz="1200"/>
          </a:p>
          <a:p>
            <a:pPr>
              <a:defRPr sz="1200"/>
            </a:pPr>
            <a:r>
              <a:t>I was a Quality engineer, then Supplier Quality engineer. Doing Quality Alerts</a:t>
            </a:r>
          </a:p>
          <a:p>
            <a:pPr>
              <a:defRPr sz="1200"/>
            </a:pPr>
            <a:r>
              <a:t>were always so powerful, but took an hour plus of my time and were frustrating. </a:t>
            </a:r>
          </a:p>
          <a:p>
            <a:pPr>
              <a:defRPr b="1" sz="1200" u="sng"/>
            </a:pPr>
            <a:r>
              <a:t>I knew there had to be a better way.</a:t>
            </a:r>
            <a:r>
              <a:rPr b="0" u="none"/>
              <a:t> I searched all over the internet, </a:t>
            </a:r>
          </a:p>
          <a:p>
            <a:pPr>
              <a:defRPr sz="1200"/>
            </a:pPr>
            <a:r>
              <a:t>but couldn’t find it, so I created it.</a:t>
            </a:r>
          </a:p>
          <a:p>
            <a:pPr/>
            <a:endParaRPr sz="1200"/>
          </a:p>
          <a:p>
            <a:pPr marL="457200" indent="-304800">
              <a:buClr>
                <a:srgbClr val="000000"/>
              </a:buClr>
              <a:buSzPts val="1200"/>
              <a:buFont typeface="Arial"/>
              <a:buChar char="➔"/>
              <a:defRPr sz="1200"/>
            </a:pPr>
            <a:r>
              <a:t>Create Quality Alerts in under </a:t>
            </a:r>
            <a:r>
              <a:rPr b="1" u="sng"/>
              <a:t>FIVE</a:t>
            </a:r>
            <a:r>
              <a:t> minutes. </a:t>
            </a:r>
          </a:p>
          <a:p>
            <a:pPr marL="457200" indent="-304800">
              <a:buClr>
                <a:srgbClr val="000000"/>
              </a:buClr>
              <a:buSzPts val="1200"/>
              <a:buFont typeface="Arial"/>
              <a:buChar char="➔"/>
              <a:defRPr sz="1200"/>
            </a:pPr>
            <a:r>
              <a:t>Central Database to Track all Alerts (I’ve tried to track Quality Alerts as Excel files, it doesn't work.)</a:t>
            </a:r>
          </a:p>
          <a:p>
            <a:pPr marL="457200" indent="-304800">
              <a:buClr>
                <a:srgbClr val="000000"/>
              </a:buClr>
              <a:buSzPts val="1200"/>
              <a:buFont typeface="Arial"/>
              <a:buChar char="➔"/>
              <a:defRPr sz="1200"/>
            </a:pPr>
            <a:r>
              <a:t>Run metrics/KPI’s for your alerts</a:t>
            </a:r>
          </a:p>
          <a:p>
            <a:pPr marL="457200" indent="-304800">
              <a:buClr>
                <a:srgbClr val="000000"/>
              </a:buClr>
              <a:buSzPts val="1200"/>
              <a:buFont typeface="Arial"/>
              <a:buChar char="➔"/>
              <a:defRPr sz="1200"/>
            </a:pPr>
            <a:r>
              <a:t>Easy &amp; Intuitive Picture Editing</a:t>
            </a:r>
          </a:p>
          <a:p>
            <a:pPr marL="457200" indent="-304800">
              <a:buClr>
                <a:srgbClr val="000000"/>
              </a:buClr>
              <a:buSzPts val="1200"/>
              <a:buFont typeface="Arial"/>
              <a:buChar char="➔"/>
              <a:defRPr sz="1200"/>
            </a:pPr>
            <a:r>
              <a:t>Automatically have alerts expire. - No need to remember to pull them from the floor. </a:t>
            </a:r>
          </a:p>
          <a:p>
            <a:pPr lvl="1" marL="914400" indent="-304800">
              <a:buClr>
                <a:srgbClr val="000000"/>
              </a:buClr>
              <a:buSzPts val="1200"/>
              <a:buFont typeface="Arial"/>
              <a:buChar char="◆"/>
              <a:defRPr b="1" sz="1200"/>
            </a:pPr>
            <a:r>
              <a:t>I’ve been dinged on a ISO audit for this! Don’t let it happen to you.</a:t>
            </a:r>
          </a:p>
          <a:p>
            <a:pPr marL="457200" indent="-304800">
              <a:buClr>
                <a:srgbClr val="000000"/>
              </a:buClr>
              <a:buSzPts val="1200"/>
              <a:buFont typeface="Arial"/>
              <a:buChar char="➔"/>
              <a:defRPr sz="1200"/>
            </a:pPr>
            <a:r>
              <a:t>Digital TV Board of all Alerts</a:t>
            </a:r>
          </a:p>
          <a:p>
            <a:pPr marL="457200" indent="-304800">
              <a:buClr>
                <a:srgbClr val="000000"/>
              </a:buClr>
              <a:buSzPts val="1200"/>
              <a:buFont typeface="Arial"/>
              <a:buChar char="➔"/>
              <a:defRPr sz="1200"/>
            </a:pPr>
            <a:r>
              <a:t>Easy repost of alerts. (</a:t>
            </a:r>
            <a:r>
              <a:rPr b="1" u="sng"/>
              <a:t>ONE</a:t>
            </a:r>
            <a:r>
              <a:t> minute, really)</a:t>
            </a:r>
          </a:p>
          <a:p>
            <a:pPr/>
            <a:endParaRPr sz="1200"/>
          </a:p>
          <a:p>
            <a:pPr>
              <a:defRPr sz="1200"/>
            </a:pPr>
            <a:r>
              <a:t>Let me help make your life easier and make your manager happy. Contact me to see if  QualityAlert.io your your solution. </a:t>
            </a:r>
          </a:p>
          <a:p>
            <a:pPr>
              <a:defRPr sz="1200"/>
            </a:pPr>
            <a:r>
              <a:t>Always happy to provide free advice on your Quality System and Problem Solve together. I have a lot of lessons learned that I’m happy to share.</a:t>
            </a:r>
          </a:p>
          <a:p>
            <a:pPr/>
            <a:endParaRPr sz="1200"/>
          </a:p>
          <a:p>
            <a:pPr marL="457200" indent="-304800">
              <a:buClr>
                <a:srgbClr val="000000"/>
              </a:buClr>
              <a:buSzPts val="1200"/>
              <a:buFont typeface="Arial"/>
              <a:buChar char="-"/>
              <a:defRPr sz="1200"/>
            </a:pPr>
            <a:r>
              <a:t>Josh</a:t>
            </a:r>
          </a:p>
          <a:p>
            <a:pPr indent="914400">
              <a:defRPr sz="1200"/>
            </a:pPr>
            <a:r>
              <a:t>Founder &amp; CEO of QualityAlert.io - I Love &amp; Live Manufacturing Everyday!</a:t>
            </a:r>
          </a:p>
          <a:p>
            <a:pPr indent="914400"/>
            <a:r>
              <a:t>Call or Text: </a:t>
            </a:r>
            <a:r>
              <a:rPr b="1">
                <a:solidFill>
                  <a:srgbClr val="6D9EEB"/>
                </a:solidFill>
              </a:rPr>
              <a:t>1 (408) 548-7443</a:t>
            </a:r>
            <a:endParaRPr b="1">
              <a:solidFill>
                <a:srgbClr val="6D9EEB"/>
              </a:solidFill>
            </a:endParaRPr>
          </a:p>
          <a:p>
            <a:pPr indent="914400"/>
            <a:r>
              <a:t>Email: </a:t>
            </a:r>
            <a:r>
              <a:rPr b="1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Hello@QualityAlert.io</a:t>
            </a:r>
          </a:p>
        </p:txBody>
      </p:sp>
      <p:pic>
        <p:nvPicPr>
          <p:cNvPr id="139" name="Google Shape;80;p14" descr="Google Shape;80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7299" y="1058075"/>
            <a:ext cx="3433076" cy="6437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0" name="Logo Better.png" descr="Logo Bett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70681" y="104033"/>
            <a:ext cx="5075911" cy="887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85;p15"/>
          <p:cNvSpPr/>
          <p:nvPr/>
        </p:nvSpPr>
        <p:spPr>
          <a:xfrm>
            <a:off x="56700" y="2004974"/>
            <a:ext cx="9030600" cy="2254501"/>
          </a:xfrm>
          <a:prstGeom prst="rect">
            <a:avLst/>
          </a:prstGeom>
          <a:ln>
            <a:solidFill>
              <a:srgbClr val="999999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3" name="Google Shape;87;p15"/>
          <p:cNvSpPr txBox="1"/>
          <p:nvPr/>
        </p:nvSpPr>
        <p:spPr>
          <a:xfrm>
            <a:off x="0" y="-55676"/>
            <a:ext cx="2820000" cy="52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2400"/>
            </a:lvl1pPr>
          </a:lstStyle>
          <a:p>
            <a:pPr/>
            <a:r>
              <a:t>Quality Alert</a:t>
            </a:r>
          </a:p>
        </p:txBody>
      </p:sp>
      <p:graphicFrame>
        <p:nvGraphicFramePr>
          <p:cNvPr id="144" name="Google Shape;88;p15"/>
          <p:cNvGraphicFramePr/>
          <p:nvPr/>
        </p:nvGraphicFramePr>
        <p:xfrm>
          <a:off x="45199" y="465000"/>
          <a:ext cx="9030601" cy="14654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61325"/>
                <a:gridCol w="1088475"/>
                <a:gridCol w="489224"/>
                <a:gridCol w="405675"/>
                <a:gridCol w="2070525"/>
                <a:gridCol w="1217700"/>
                <a:gridCol w="1397200"/>
                <a:gridCol w="800475"/>
              </a:tblGrid>
              <a:tr h="2267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Part Number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8765A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900"/>
                        <a:t>Rev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C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Description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Dust Cap, Clear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Reoccurring Issue?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YES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0000"/>
                    </a:solidFill>
                  </a:tcPr>
                </a:tc>
              </a:tr>
              <a:tr h="2551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Supplier Part Number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W.P9882.2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900"/>
                        <a:t>Rev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2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Description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Dust Cap, Clear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Manufacturing Plants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Lordstown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  <a:tr h="2451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Supplier</a:t>
                      </a:r>
                    </a:p>
                  </a:txBody>
                  <a:tcPr marL="0" marR="0" marT="0" marB="0" anchor="ctr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Best Injection - OH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Lot Size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10,000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Tracking# (CAPA)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3443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  <a:tr h="2697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Defect Lot/Serial Number</a:t>
                      </a:r>
                    </a:p>
                  </a:txBody>
                  <a:tcPr marL="0" marR="0" marT="0" marB="0" anchor="ctr" anchorCtr="0" horzOverflow="overflow">
                    <a:lnB>
                      <a:solidFill>
                        <a:srgbClr val="999999"/>
                      </a:solidFill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376943050090990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Defects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20 / .2%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Date Concern Found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1/5/19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  <a:tr h="232349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Location of Finding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999999"/>
                      </a:solidFill>
                    </a:lnL>
                    <a:lnR>
                      <a:solidFill>
                        <a:srgbClr val="999999"/>
                      </a:solidFill>
                    </a:lnR>
                    <a:lnT>
                      <a:solidFill>
                        <a:srgbClr val="999999"/>
                      </a:solidFill>
                    </a:lnT>
                    <a:lnB>
                      <a:solidFill>
                        <a:srgbClr val="999999"/>
                      </a:solidFill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Customer</a:t>
                      </a:r>
                    </a:p>
                  </a:txBody>
                  <a:tcPr marL="0" marR="0" marT="0" marB="0" anchor="ctr" anchorCtr="0" horzOverflow="overflow">
                    <a:lnL>
                      <a:solidFill>
                        <a:srgbClr val="999999"/>
                      </a:solidFill>
                    </a:lnL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Similar Products/Stations Affected</a:t>
                      </a:r>
                    </a:p>
                  </a:txBody>
                  <a:tcPr marL="0" marR="0" marT="0" marB="0" anchor="ctr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Work Stations #80-90, Shipping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363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Defect Codes</a:t>
                      </a:r>
                    </a:p>
                  </a:txBody>
                  <a:tcPr marL="0" marR="0" marT="0" marB="0" anchor="ctr" anchorCtr="0" horzOverflow="overflow">
                    <a:lnT>
                      <a:solidFill>
                        <a:srgbClr val="999999"/>
                      </a:solidFill>
                    </a:lnT>
                  </a:tcPr>
                </a:tc>
                <a:tc gridSpan="7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Short Shot, Start-up, Supplier, Dust Cap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45" name="Google Shape;89;p15"/>
          <p:cNvGraphicFramePr/>
          <p:nvPr/>
        </p:nvGraphicFramePr>
        <p:xfrm>
          <a:off x="45175" y="4327163"/>
          <a:ext cx="9030651" cy="7270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66700"/>
                <a:gridCol w="3286425"/>
                <a:gridCol w="853950"/>
                <a:gridCol w="1031925"/>
                <a:gridCol w="872124"/>
                <a:gridCol w="919525"/>
              </a:tblGrid>
              <a:tr h="2267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Concern Description</a:t>
                      </a:r>
                    </a:p>
                  </a:txBody>
                  <a:tcPr marL="0" marR="0" marT="0" marB="0" anchor="ctr" anchorCtr="0" horzOverflow="overflow"/>
                </a:tc>
                <a:tc gridSpan="5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GM reported finding 20 short shots on 1/5/19 &amp; requested 100% certification. 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551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Immediate Action/Fast Response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Contain All In-House Product, 100% Certify next three shipments. 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QA#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QA.2019.13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Date Posted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1/5/19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  <a:tr h="2451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Rework Details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100% Sort &amp; Add Green Dot to All Boxes After Sort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Alert Owner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900"/>
                        <a:t>A.2019.13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900"/>
                        <a:t>Expiration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900"/>
                      </a:pPr>
                      <a:r>
                        <a:t>2/5/19 </a:t>
                      </a:r>
                      <a:r>
                        <a:rPr sz="600"/>
                        <a:t>(30 Days)</a:t>
                      </a:r>
                    </a:p>
                  </a:txBody>
                  <a:tcPr marL="0" marR="0" marT="0" marB="0" anchor="ctr" anchorCtr="0" horzOverflow="overflow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pSp>
        <p:nvGrpSpPr>
          <p:cNvPr id="148" name="Google Shape;90;p15"/>
          <p:cNvGrpSpPr/>
          <p:nvPr/>
        </p:nvGrpSpPr>
        <p:grpSpPr>
          <a:xfrm>
            <a:off x="4466575" y="3652"/>
            <a:ext cx="2091001" cy="458096"/>
            <a:chOff x="0" y="0"/>
            <a:chExt cx="2091000" cy="458095"/>
          </a:xfrm>
        </p:grpSpPr>
        <p:sp>
          <p:nvSpPr>
            <p:cNvPr id="146" name="Rectangle"/>
            <p:cNvSpPr/>
            <p:nvPr/>
          </p:nvSpPr>
          <p:spPr>
            <a:xfrm>
              <a:off x="0" y="71247"/>
              <a:ext cx="2091001" cy="315601"/>
            </a:xfrm>
            <a:prstGeom prst="rect">
              <a:avLst/>
            </a:prstGeom>
            <a:solidFill>
              <a:srgbClr val="EEEEEE"/>
            </a:solidFill>
            <a:ln w="9525" cap="flat">
              <a:solidFill>
                <a:schemeClr val="accent2">
                  <a:lumOff val="21764"/>
                </a:schemeClr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1000"/>
              </a:pPr>
            </a:p>
          </p:txBody>
        </p:sp>
        <p:sp>
          <p:nvSpPr>
            <p:cNvPr id="147" name="Replace QualityAlert.io Logo with Your Company Logo"/>
            <p:cNvSpPr txBox="1"/>
            <p:nvPr/>
          </p:nvSpPr>
          <p:spPr>
            <a:xfrm>
              <a:off x="0" y="-1"/>
              <a:ext cx="2091001" cy="458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1000"/>
              </a:lvl1pPr>
            </a:lstStyle>
            <a:p>
              <a:pPr/>
              <a:r>
                <a:t>Replace QualityAlert.io Logo with Your Company Logo</a:t>
              </a:r>
            </a:p>
          </p:txBody>
        </p:sp>
      </p:grpSp>
      <p:sp>
        <p:nvSpPr>
          <p:cNvPr id="149" name="Google Shape;91;p15"/>
          <p:cNvSpPr txBox="1"/>
          <p:nvPr/>
        </p:nvSpPr>
        <p:spPr>
          <a:xfrm>
            <a:off x="6878125" y="14549"/>
            <a:ext cx="2217901" cy="458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1000">
                <a:solidFill>
                  <a:srgbClr val="999999"/>
                </a:solidFill>
              </a:defRPr>
            </a:pPr>
            <a:r>
              <a:t>QualityAlert.io REV A</a:t>
            </a:r>
          </a:p>
          <a:p>
            <a:pPr>
              <a:defRPr sz="1000">
                <a:solidFill>
                  <a:srgbClr val="999999"/>
                </a:solidFill>
              </a:defRPr>
            </a:pPr>
            <a:r>
              <a:t>Controlled Document #: 345.TU</a:t>
            </a:r>
          </a:p>
        </p:txBody>
      </p:sp>
      <p:pic>
        <p:nvPicPr>
          <p:cNvPr id="150" name="Google Shape;92;p15" descr="Google Shape;92;p15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453"/>
          <a:stretch>
            <a:fillRect/>
          </a:stretch>
        </p:blipFill>
        <p:spPr>
          <a:xfrm>
            <a:off x="451188" y="2045887"/>
            <a:ext cx="8218628" cy="2165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Logo Better.png" descr="Logo Bet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8099" y="28647"/>
            <a:ext cx="2457593" cy="42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